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66" r:id="rId2"/>
    <p:sldId id="261" r:id="rId3"/>
    <p:sldId id="268" r:id="rId4"/>
    <p:sldId id="262" r:id="rId5"/>
    <p:sldId id="269" r:id="rId6"/>
    <p:sldId id="273" r:id="rId7"/>
    <p:sldId id="274" r:id="rId8"/>
    <p:sldId id="275" r:id="rId9"/>
    <p:sldId id="278" r:id="rId10"/>
    <p:sldId id="277" r:id="rId11"/>
    <p:sldId id="276" r:id="rId12"/>
    <p:sldId id="264" r:id="rId13"/>
    <p:sldId id="271" r:id="rId14"/>
    <p:sldId id="281" r:id="rId15"/>
    <p:sldId id="265" r:id="rId16"/>
    <p:sldId id="272" r:id="rId17"/>
    <p:sldId id="279" r:id="rId18"/>
    <p:sldId id="280" r:id="rId19"/>
    <p:sldId id="26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66D"/>
    <a:srgbClr val="FF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97"/>
    <p:restoredTop sz="86478"/>
  </p:normalViewPr>
  <p:slideViewPr>
    <p:cSldViewPr snapToGrid="0" snapToObjects="1">
      <p:cViewPr varScale="1">
        <p:scale>
          <a:sx n="105" d="100"/>
          <a:sy n="105" d="100"/>
        </p:scale>
        <p:origin x="132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284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F2130F6-AECC-154F-ACD1-F349BBDD13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13B1A4-8B81-C842-91DA-3416ACAC7D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F3C83-DC60-8244-BAB6-B41AE91F05D4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AE83833-5FDA-8348-8371-1903BA361A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C17F02-FB02-384B-89AF-9282A75E0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D90E-FB2D-A948-9FF8-0DFC64029CD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505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D7972-08F8-644C-A212-DB6B6A3219B1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EBD23-3D1F-5E43-B01D-7D5D36F0D64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42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BD23-3D1F-5E43-B01D-7D5D36F0D64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1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BD23-3D1F-5E43-B01D-7D5D36F0D64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674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BD23-3D1F-5E43-B01D-7D5D36F0D64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07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BD23-3D1F-5E43-B01D-7D5D36F0D64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159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BD23-3D1F-5E43-B01D-7D5D36F0D64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934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BD23-3D1F-5E43-B01D-7D5D36F0D64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3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BD23-3D1F-5E43-B01D-7D5D36F0D64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142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BD23-3D1F-5E43-B01D-7D5D36F0D64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39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EBD23-3D1F-5E43-B01D-7D5D36F0D64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68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F18C90-5007-7448-8977-E0CED8146F2D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749924-6AD2-D94C-9CB1-D29F771EF6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548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F18C90-5007-7448-8977-E0CED8146F2D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749924-6AD2-D94C-9CB1-D29F771EF6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68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F18C90-5007-7448-8977-E0CED8146F2D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749924-6AD2-D94C-9CB1-D29F771EF6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06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1186"/>
            <a:ext cx="7886700" cy="4918017"/>
          </a:xfrm>
        </p:spPr>
        <p:txBody>
          <a:bodyPr/>
          <a:lstStyle>
            <a:lvl1pP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 sz="1600" b="0" i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49D3DC1-6456-7C4A-9DFC-6AEC9E1CABF6}"/>
              </a:ext>
            </a:extLst>
          </p:cNvPr>
          <p:cNvSpPr/>
          <p:nvPr userDrawn="1"/>
        </p:nvSpPr>
        <p:spPr>
          <a:xfrm>
            <a:off x="-1" y="-1560855"/>
            <a:ext cx="91440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C46D77-3757-CA46-9F22-476F6B8C2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A566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70B11DE-7AF9-574D-80C1-65A6FB5B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919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5F18C90-5007-7448-8977-E0CED8146F2D}" type="datetimeFigureOut">
              <a:rPr lang="en-GB" smtClean="0"/>
              <a:pPr/>
              <a:t>28/05/2021</a:t>
            </a:fld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6581EAA-AA54-9E4C-9BA2-33121063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919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749924-6AD2-D94C-9CB1-D29F771EF625}" type="slidenum">
              <a:rPr lang="en-GB" smtClean="0"/>
              <a:pPr/>
              <a:t>‹N›</a:t>
            </a:fld>
            <a:endParaRPr lang="en-GB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1AF3F19-1A0D-8240-8873-5B644DC55162}"/>
              </a:ext>
            </a:extLst>
          </p:cNvPr>
          <p:cNvGrpSpPr/>
          <p:nvPr userDrawn="1"/>
        </p:nvGrpSpPr>
        <p:grpSpPr>
          <a:xfrm>
            <a:off x="-1" y="6391976"/>
            <a:ext cx="9144000" cy="501648"/>
            <a:chOff x="-1" y="6356352"/>
            <a:chExt cx="9144000" cy="501648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66ED0A7-46EA-0449-AFA7-75E9DBB0CD95}"/>
                </a:ext>
              </a:extLst>
            </p:cNvPr>
            <p:cNvSpPr/>
            <p:nvPr userDrawn="1"/>
          </p:nvSpPr>
          <p:spPr>
            <a:xfrm>
              <a:off x="-1" y="6356352"/>
              <a:ext cx="9144000" cy="50164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" name="Immagine 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FA60163-1677-F947-9019-F0410C833F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099154" y="6514339"/>
              <a:ext cx="945692" cy="185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89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F18C90-5007-7448-8977-E0CED8146F2D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749924-6AD2-D94C-9CB1-D29F771EF6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26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F18C90-5007-7448-8977-E0CED8146F2D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749924-6AD2-D94C-9CB1-D29F771EF6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82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F18C90-5007-7448-8977-E0CED8146F2D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749924-6AD2-D94C-9CB1-D29F771EF6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9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F18C90-5007-7448-8977-E0CED8146F2D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749924-6AD2-D94C-9CB1-D29F771EF6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68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F18C90-5007-7448-8977-E0CED8146F2D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749924-6AD2-D94C-9CB1-D29F771EF6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18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F18C90-5007-7448-8977-E0CED8146F2D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749924-6AD2-D94C-9CB1-D29F771EF6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51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F18C90-5007-7448-8977-E0CED8146F2D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749924-6AD2-D94C-9CB1-D29F771EF6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4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8743"/>
            <a:ext cx="7886700" cy="475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D9E40AB-E93A-504E-817E-1258594A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04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D4B39F9-ECFF-E540-A6F1-E31C7BDA2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157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fld id="{05F18C90-5007-7448-8977-E0CED8146F2D}" type="datetimeFigureOut">
              <a:rPr lang="en-GB" smtClean="0"/>
              <a:pPr/>
              <a:t>28/05/2021</a:t>
            </a:fld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2A22C68-4D1D-4F40-A5E7-75FC49513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1572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9422E0-D5FD-DB4E-9227-ED1E56C52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157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fld id="{44749924-6AD2-D94C-9CB1-D29F771EF625}" type="slidenum">
              <a:rPr lang="en-GB" smtClean="0"/>
              <a:pPr/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39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" panose="020B0602020204020303" pitchFamily="34" charset="-79"/>
          <a:ea typeface="+mj-ea"/>
          <a:cs typeface="Futura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ttotitolo 2">
            <a:extLst>
              <a:ext uri="{FF2B5EF4-FFF2-40B4-BE49-F238E27FC236}">
                <a16:creationId xmlns:a16="http://schemas.microsoft.com/office/drawing/2014/main" id="{94AE88D5-CD99-BA4C-8B74-79BEB469516E}"/>
              </a:ext>
            </a:extLst>
          </p:cNvPr>
          <p:cNvSpPr txBox="1">
            <a:spLocks/>
          </p:cNvSpPr>
          <p:nvPr/>
        </p:nvSpPr>
        <p:spPr>
          <a:xfrm>
            <a:off x="2663182" y="4473423"/>
            <a:ext cx="3604268" cy="8388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700" dirty="0">
              <a:solidFill>
                <a:schemeClr val="tx2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F3BDD7-B161-9348-9818-CDA42FC9241A}"/>
              </a:ext>
            </a:extLst>
          </p:cNvPr>
          <p:cNvSpPr txBox="1"/>
          <p:nvPr/>
        </p:nvSpPr>
        <p:spPr>
          <a:xfrm>
            <a:off x="982296" y="5958426"/>
            <a:ext cx="717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Nicola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Levorato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, Marcello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Bullo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, Manuel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Bettin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, Giovanni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Piva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, Pietro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Balzan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Wiliam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Scicchitano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Futura Medium" panose="020B0602020204020303" pitchFamily="34" charset="-79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25F5249E-8774-A94E-ACF8-86DE225678D8}"/>
              </a:ext>
            </a:extLst>
          </p:cNvPr>
          <p:cNvGrpSpPr/>
          <p:nvPr/>
        </p:nvGrpSpPr>
        <p:grpSpPr>
          <a:xfrm>
            <a:off x="2172351" y="2610448"/>
            <a:ext cx="4893386" cy="995997"/>
            <a:chOff x="4964637" y="2140689"/>
            <a:chExt cx="4893386" cy="995997"/>
          </a:xfrm>
        </p:grpSpPr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0EDF674A-C61C-C04B-8712-AD81F11EAB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64637" y="2322348"/>
              <a:ext cx="824468" cy="814338"/>
              <a:chOff x="743210" y="1019968"/>
              <a:chExt cx="774693" cy="765175"/>
            </a:xfrm>
            <a:solidFill>
              <a:srgbClr val="E9566D"/>
            </a:solidFill>
          </p:grpSpPr>
          <p:sp>
            <p:nvSpPr>
              <p:cNvPr id="21" name="Rettangolo con angoli arrotondati 20">
                <a:extLst>
                  <a:ext uri="{FF2B5EF4-FFF2-40B4-BE49-F238E27FC236}">
                    <a16:creationId xmlns:a16="http://schemas.microsoft.com/office/drawing/2014/main" id="{EC7741E0-57C6-0646-9CDB-1404C5F09430}"/>
                  </a:ext>
                </a:extLst>
              </p:cNvPr>
              <p:cNvSpPr/>
              <p:nvPr/>
            </p:nvSpPr>
            <p:spPr>
              <a:xfrm>
                <a:off x="1364999" y="1469435"/>
                <a:ext cx="152904" cy="197642"/>
              </a:xfrm>
              <a:prstGeom prst="roundRect">
                <a:avLst>
                  <a:gd name="adj" fmla="val 22897"/>
                </a:avLst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ttangolo con un angolo ritagliato e uno arrotondato 21">
                <a:extLst>
                  <a:ext uri="{FF2B5EF4-FFF2-40B4-BE49-F238E27FC236}">
                    <a16:creationId xmlns:a16="http://schemas.microsoft.com/office/drawing/2014/main" id="{FD6ED5B7-E3A8-B742-96D8-74C53A9A80C2}"/>
                  </a:ext>
                </a:extLst>
              </p:cNvPr>
              <p:cNvSpPr/>
              <p:nvPr/>
            </p:nvSpPr>
            <p:spPr>
              <a:xfrm>
                <a:off x="1157030" y="1019968"/>
                <a:ext cx="156033" cy="765175"/>
              </a:xfrm>
              <a:prstGeom prst="snipRoundRect">
                <a:avLst>
                  <a:gd name="adj1" fmla="val 50000"/>
                  <a:gd name="adj2" fmla="val 0"/>
                </a:avLst>
              </a:prstGeom>
              <a:solidFill>
                <a:srgbClr val="E9566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Rettangolo con un angolo ritagliato e uno arrotondato 22">
                <a:extLst>
                  <a:ext uri="{FF2B5EF4-FFF2-40B4-BE49-F238E27FC236}">
                    <a16:creationId xmlns:a16="http://schemas.microsoft.com/office/drawing/2014/main" id="{1B15525A-DB4D-C347-8E94-41BD9CBB4B76}"/>
                  </a:ext>
                </a:extLst>
              </p:cNvPr>
              <p:cNvSpPr/>
              <p:nvPr/>
            </p:nvSpPr>
            <p:spPr>
              <a:xfrm>
                <a:off x="949018" y="1240680"/>
                <a:ext cx="152904" cy="426395"/>
              </a:xfrm>
              <a:prstGeom prst="snipRoundRect">
                <a:avLst>
                  <a:gd name="adj1" fmla="val 50000"/>
                  <a:gd name="adj2" fmla="val 0"/>
                </a:avLst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ttangolo con un angolo ritagliato e uno arrotondato 23">
                <a:extLst>
                  <a:ext uri="{FF2B5EF4-FFF2-40B4-BE49-F238E27FC236}">
                    <a16:creationId xmlns:a16="http://schemas.microsoft.com/office/drawing/2014/main" id="{627F4BBC-7669-B047-99F5-E25B8EFF5B64}"/>
                  </a:ext>
                </a:extLst>
              </p:cNvPr>
              <p:cNvSpPr/>
              <p:nvPr/>
            </p:nvSpPr>
            <p:spPr>
              <a:xfrm>
                <a:off x="743210" y="1472326"/>
                <a:ext cx="152904" cy="194750"/>
              </a:xfrm>
              <a:prstGeom prst="snipRoundRect">
                <a:avLst>
                  <a:gd name="adj1" fmla="val 50000"/>
                  <a:gd name="adj2" fmla="val 0"/>
                </a:avLst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E49DA0F7-98AD-864B-9DC5-2D932DEB4786}"/>
                </a:ext>
              </a:extLst>
            </p:cNvPr>
            <p:cNvSpPr txBox="1"/>
            <p:nvPr/>
          </p:nvSpPr>
          <p:spPr>
            <a:xfrm>
              <a:off x="5789104" y="2140689"/>
              <a:ext cx="4068919" cy="76517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8800" dirty="0">
                  <a:solidFill>
                    <a:schemeClr val="bg1">
                      <a:lumMod val="95000"/>
                    </a:schemeClr>
                  </a:solidFill>
                  <a:latin typeface="Futura Medium" panose="020B0602020204020303" pitchFamily="34" charset="-79"/>
                  <a:ea typeface="Malgun Gothic Semilight" panose="020B0502040204020203" pitchFamily="34" charset="-128"/>
                  <a:cs typeface="Futura Medium" panose="020B0602020204020303" pitchFamily="34" charset="-79"/>
                </a:rPr>
                <a:t>Doctors</a:t>
              </a:r>
            </a:p>
          </p:txBody>
        </p:sp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B2EC400-657A-B341-8CD7-A6D4FF6E10C5}"/>
              </a:ext>
            </a:extLst>
          </p:cNvPr>
          <p:cNvSpPr txBox="1"/>
          <p:nvPr/>
        </p:nvSpPr>
        <p:spPr>
          <a:xfrm>
            <a:off x="1964592" y="4118344"/>
            <a:ext cx="5214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Web Application 2020-2021</a:t>
            </a:r>
          </a:p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Final Project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D1FB23-55E5-4BA4-87AE-FC58AF93D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095" y="253243"/>
            <a:ext cx="1536065" cy="950897"/>
          </a:xfrm>
          <a:prstGeom prst="rect">
            <a:avLst/>
          </a:prstGeom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FA59C5B-F253-4660-B3F9-EEF2654E9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71" y="292519"/>
            <a:ext cx="2057404" cy="9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51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156CCF1-DA0D-9A4A-AF52-58632034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8717" y="1431503"/>
            <a:ext cx="1307536" cy="1349715"/>
          </a:xfr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78FBB76-7FCE-4890-BBB7-FF5C989F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12" y="953309"/>
            <a:ext cx="6704376" cy="402725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Titolo 2">
            <a:extLst>
              <a:ext uri="{FF2B5EF4-FFF2-40B4-BE49-F238E27FC236}">
                <a16:creationId xmlns:a16="http://schemas.microsoft.com/office/drawing/2014/main" id="{A4CDDE28-9844-4D3C-AFB7-713EAD69846A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28650" y="-1"/>
            <a:ext cx="7886700" cy="1325563"/>
          </a:xfrm>
        </p:spPr>
        <p:txBody>
          <a:bodyPr/>
          <a:lstStyle/>
          <a:p>
            <a:pPr algn="ctr"/>
            <a:r>
              <a:rPr lang="en-GB" dirty="0"/>
              <a:t>ER-Schema</a:t>
            </a:r>
          </a:p>
        </p:txBody>
      </p:sp>
      <p:sp>
        <p:nvSpPr>
          <p:cNvPr id="8" name="Segnaposto contenuto 1">
            <a:extLst>
              <a:ext uri="{FF2B5EF4-FFF2-40B4-BE49-F238E27FC236}">
                <a16:creationId xmlns:a16="http://schemas.microsoft.com/office/drawing/2014/main" id="{07460799-4742-4684-8D80-0CAE7F89462C}"/>
              </a:ext>
            </a:extLst>
          </p:cNvPr>
          <p:cNvSpPr txBox="1">
            <a:spLocks/>
          </p:cNvSpPr>
          <p:nvPr/>
        </p:nvSpPr>
        <p:spPr>
          <a:xfrm>
            <a:off x="1082566" y="5221369"/>
            <a:ext cx="6704377" cy="142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>
                <a:solidFill>
                  <a:srgbClr val="EA566D"/>
                </a:solidFill>
              </a:rPr>
              <a:t>Esame</a:t>
            </a:r>
            <a:endParaRPr lang="en-GB" b="1" dirty="0">
              <a:solidFill>
                <a:srgbClr val="EA566D"/>
              </a:solidFill>
            </a:endParaRPr>
          </a:p>
          <a:p>
            <a:pPr lvl="1"/>
            <a:r>
              <a:rPr lang="en-GB" dirty="0"/>
              <a:t>represents a medical examination identified with a unique code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98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156CCF1-DA0D-9A4A-AF52-58632034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8717" y="1431503"/>
            <a:ext cx="1307536" cy="1349715"/>
          </a:xfr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78FBB76-7FCE-4890-BBB7-FF5C989F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12" y="953309"/>
            <a:ext cx="6704376" cy="402725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Titolo 2">
            <a:extLst>
              <a:ext uri="{FF2B5EF4-FFF2-40B4-BE49-F238E27FC236}">
                <a16:creationId xmlns:a16="http://schemas.microsoft.com/office/drawing/2014/main" id="{A4CDDE28-9844-4D3C-AFB7-713EAD69846A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28650" y="-1"/>
            <a:ext cx="7886700" cy="1325563"/>
          </a:xfrm>
        </p:spPr>
        <p:txBody>
          <a:bodyPr/>
          <a:lstStyle/>
          <a:p>
            <a:pPr algn="ctr"/>
            <a:r>
              <a:rPr lang="en-GB" dirty="0"/>
              <a:t>ER-Schema</a:t>
            </a:r>
          </a:p>
        </p:txBody>
      </p:sp>
      <p:sp>
        <p:nvSpPr>
          <p:cNvPr id="7" name="Segnaposto contenuto 1">
            <a:extLst>
              <a:ext uri="{FF2B5EF4-FFF2-40B4-BE49-F238E27FC236}">
                <a16:creationId xmlns:a16="http://schemas.microsoft.com/office/drawing/2014/main" id="{C551932D-B6CF-4FDE-BF7C-CE39D3FE5ECA}"/>
              </a:ext>
            </a:extLst>
          </p:cNvPr>
          <p:cNvSpPr txBox="1">
            <a:spLocks/>
          </p:cNvSpPr>
          <p:nvPr/>
        </p:nvSpPr>
        <p:spPr>
          <a:xfrm>
            <a:off x="1082566" y="5221369"/>
            <a:ext cx="6704377" cy="142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>
                <a:solidFill>
                  <a:srgbClr val="EA566D"/>
                </a:solidFill>
              </a:rPr>
              <a:t>Farmaco</a:t>
            </a:r>
            <a:endParaRPr lang="en-GB" b="1" dirty="0">
              <a:solidFill>
                <a:srgbClr val="EA566D"/>
              </a:solidFill>
            </a:endParaRPr>
          </a:p>
          <a:p>
            <a:pPr lvl="1"/>
            <a:r>
              <a:rPr lang="en-GB" dirty="0"/>
              <a:t>represents a medicines identified by uniquely defined code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03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51DD1F77-7F82-BF40-B21C-D4069993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49" y="2111839"/>
            <a:ext cx="4835951" cy="4269911"/>
          </a:xfrm>
          <a:prstGeom prst="rect">
            <a:avLst/>
          </a:prstGeom>
        </p:spPr>
      </p:pic>
      <p:sp>
        <p:nvSpPr>
          <p:cNvPr id="8" name="Titolo 2">
            <a:extLst>
              <a:ext uri="{FF2B5EF4-FFF2-40B4-BE49-F238E27FC236}">
                <a16:creationId xmlns:a16="http://schemas.microsoft.com/office/drawing/2014/main" id="{630BE582-1CC8-7F45-BCD6-91C414CAA32D}"/>
              </a:ext>
            </a:extLst>
          </p:cNvPr>
          <p:cNvSpPr txBox="1">
            <a:spLocks noChangeAspect="1"/>
          </p:cNvSpPr>
          <p:nvPr/>
        </p:nvSpPr>
        <p:spPr>
          <a:xfrm>
            <a:off x="1064491" y="1359267"/>
            <a:ext cx="53928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A566D"/>
                </a:solidFill>
                <a:latin typeface="Century Gothic" panose="020B0502020202020204" pitchFamily="34" charset="0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GB" dirty="0"/>
              <a:t>Application Logic</a:t>
            </a:r>
          </a:p>
        </p:txBody>
      </p:sp>
    </p:spTree>
    <p:extLst>
      <p:ext uri="{BB962C8B-B14F-4D97-AF65-F5344CB8AC3E}">
        <p14:creationId xmlns:p14="http://schemas.microsoft.com/office/powerpoint/2010/main" val="342990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87BC11D-1189-834D-8FF8-E17C7F82B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6376"/>
            <a:ext cx="4924425" cy="36195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Available REST resources: </a:t>
            </a:r>
          </a:p>
          <a:p>
            <a:pPr>
              <a:lnSpc>
                <a:spcPct val="150000"/>
              </a:lnSpc>
            </a:pPr>
            <a:r>
              <a:rPr lang="en-GB" dirty="0"/>
              <a:t>Medical Examination</a:t>
            </a:r>
          </a:p>
          <a:p>
            <a:pPr>
              <a:lnSpc>
                <a:spcPct val="150000"/>
              </a:lnSpc>
            </a:pPr>
            <a:r>
              <a:rPr lang="en-GB" dirty="0"/>
              <a:t>Medicine</a:t>
            </a:r>
          </a:p>
          <a:p>
            <a:pPr>
              <a:lnSpc>
                <a:spcPct val="150000"/>
              </a:lnSpc>
            </a:pPr>
            <a:r>
              <a:rPr lang="en-GB" dirty="0"/>
              <a:t>Doctor</a:t>
            </a:r>
          </a:p>
          <a:p>
            <a:pPr>
              <a:lnSpc>
                <a:spcPct val="150000"/>
              </a:lnSpc>
            </a:pPr>
            <a:r>
              <a:rPr lang="en-GB" dirty="0"/>
              <a:t>Patient</a:t>
            </a:r>
          </a:p>
          <a:p>
            <a:pPr>
              <a:lnSpc>
                <a:spcPct val="150000"/>
              </a:lnSpc>
            </a:pPr>
            <a:r>
              <a:rPr lang="en-GB" dirty="0"/>
              <a:t>Exam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393E837-55B6-1B45-B73C-CCD9C311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42297C9-7C91-4D1A-988B-356454A39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608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5E32D5-A1E8-45A5-8999-5B9E41D1B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99505"/>
              </p:ext>
            </p:extLst>
          </p:nvPr>
        </p:nvGraphicFramePr>
        <p:xfrm>
          <a:off x="4391025" y="1125219"/>
          <a:ext cx="4314825" cy="4145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8215">
                  <a:extLst>
                    <a:ext uri="{9D8B030D-6E8A-4147-A177-3AD203B41FA5}">
                      <a16:colId xmlns:a16="http://schemas.microsoft.com/office/drawing/2014/main" val="1077805478"/>
                    </a:ext>
                  </a:extLst>
                </a:gridCol>
                <a:gridCol w="696610">
                  <a:extLst>
                    <a:ext uri="{9D8B030D-6E8A-4147-A177-3AD203B41FA5}">
                      <a16:colId xmlns:a16="http://schemas.microsoft.com/office/drawing/2014/main" val="704844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/rest/medicalExamination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POST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403996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/rest/medicalExamination/{doctor_cf}/{date}/{time}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8460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/rest/medicalExamination/{doctor_cf}/{date}/{time}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PUT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33589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/rest/medicalExamination/{doctor_cf}/{date}/{time}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DELETE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7927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/rest/medicalExamination/patient/{patient_cf}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6277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/rest/medicine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17340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/rest/medicine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POST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95678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/rest/medicine/{patient_cf}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193322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/rest/patient/list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307624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/rest/patient/{patient_cf}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22340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/rest/patient/{patient_cf}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DELETE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30540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/rest/doctor/list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12426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/rest/doctor/{doctor_cf}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25478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/rest/doctor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POST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67696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/rest/doctor/{doctor_cf}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PUT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876173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/rest/doctor/{</a:t>
                      </a: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doctor_cf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}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DELETE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034305917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4121DCA3-2DF9-4609-8578-47BD4777F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563" y="15795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7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393E837-55B6-1B45-B73C-CCD9C311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 Diagram - Patient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42297C9-7C91-4D1A-988B-356454A39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608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91C052-1C83-4A89-9492-33EBF150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41" y="1423988"/>
            <a:ext cx="7186117" cy="4508726"/>
          </a:xfrm>
          <a:prstGeom prst="rect">
            <a:avLst/>
          </a:prstGeom>
          <a:noFill/>
          <a:effectLst>
            <a:glow rad="1270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21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6EA2764-2746-E344-86F1-90957C261803}"/>
              </a:ext>
            </a:extLst>
          </p:cNvPr>
          <p:cNvGrpSpPr>
            <a:grpSpLocks noChangeAspect="1"/>
          </p:cNvGrpSpPr>
          <p:nvPr/>
        </p:nvGrpSpPr>
        <p:grpSpPr>
          <a:xfrm>
            <a:off x="5204608" y="1267414"/>
            <a:ext cx="3939392" cy="5243870"/>
            <a:chOff x="4308049" y="578797"/>
            <a:chExt cx="4835951" cy="6437312"/>
          </a:xfrm>
        </p:grpSpPr>
        <p:pic>
          <p:nvPicPr>
            <p:cNvPr id="7" name="Immagine 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A76F9881-42DC-8A4B-BAD7-3BCB992DC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660" r="19381" b="6075"/>
            <a:stretch/>
          </p:blipFill>
          <p:spPr>
            <a:xfrm>
              <a:off x="4392891" y="578797"/>
              <a:ext cx="4751109" cy="6437312"/>
            </a:xfrm>
            <a:prstGeom prst="rect">
              <a:avLst/>
            </a:prstGeom>
          </p:spPr>
        </p:pic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3FBB5624-1CF1-0E44-A5E0-376CEAD6F569}"/>
                </a:ext>
              </a:extLst>
            </p:cNvPr>
            <p:cNvSpPr/>
            <p:nvPr/>
          </p:nvSpPr>
          <p:spPr>
            <a:xfrm>
              <a:off x="4308049" y="4468305"/>
              <a:ext cx="263951" cy="556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itolo 2">
            <a:extLst>
              <a:ext uri="{FF2B5EF4-FFF2-40B4-BE49-F238E27FC236}">
                <a16:creationId xmlns:a16="http://schemas.microsoft.com/office/drawing/2014/main" id="{25A56BF1-E531-A04B-9995-984131A94597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931142" y="1267414"/>
            <a:ext cx="6033892" cy="1325563"/>
          </a:xfrm>
        </p:spPr>
        <p:txBody>
          <a:bodyPr/>
          <a:lstStyle/>
          <a:p>
            <a:r>
              <a:rPr lang="en-GB" dirty="0"/>
              <a:t>Presentation Logic</a:t>
            </a:r>
          </a:p>
        </p:txBody>
      </p:sp>
    </p:spTree>
    <p:extLst>
      <p:ext uri="{BB962C8B-B14F-4D97-AF65-F5344CB8AC3E}">
        <p14:creationId xmlns:p14="http://schemas.microsoft.com/office/powerpoint/2010/main" val="1986270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393E837-55B6-1B45-B73C-CCD9C311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Logic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B1A67DC6-9FF4-4DF2-B2CB-255FDFE33BF8}"/>
              </a:ext>
            </a:extLst>
          </p:cNvPr>
          <p:cNvGrpSpPr>
            <a:grpSpLocks noChangeAspect="1"/>
          </p:cNvGrpSpPr>
          <p:nvPr/>
        </p:nvGrpSpPr>
        <p:grpSpPr>
          <a:xfrm>
            <a:off x="1425072" y="1590361"/>
            <a:ext cx="3781426" cy="3165547"/>
            <a:chOff x="1108074" y="1352550"/>
            <a:chExt cx="3275013" cy="2741613"/>
          </a:xfrm>
        </p:grpSpPr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36A86722-C9A2-4392-995E-4766338F3F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074" y="1352550"/>
              <a:ext cx="3275013" cy="2741613"/>
              <a:chOff x="0" y="0"/>
              <a:chExt cx="3276600" cy="2743199"/>
            </a:xfrm>
          </p:grpSpPr>
          <p:sp>
            <p:nvSpPr>
              <p:cNvPr id="9" name="AutoShape 10">
                <a:extLst>
                  <a:ext uri="{FF2B5EF4-FFF2-40B4-BE49-F238E27FC236}">
                    <a16:creationId xmlns:a16="http://schemas.microsoft.com/office/drawing/2014/main" id="{457CB381-099B-4A1A-B3C0-7DE980270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276600" cy="232862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944" y="0"/>
                    </a:moveTo>
                    <a:cubicBezTo>
                      <a:pt x="655" y="0"/>
                      <a:pt x="655" y="0"/>
                      <a:pt x="655" y="0"/>
                    </a:cubicBezTo>
                    <a:cubicBezTo>
                      <a:pt x="293" y="0"/>
                      <a:pt x="0" y="425"/>
                      <a:pt x="0" y="951"/>
                    </a:cubicBezTo>
                    <a:cubicBezTo>
                      <a:pt x="0" y="20659"/>
                      <a:pt x="0" y="20659"/>
                      <a:pt x="0" y="20659"/>
                    </a:cubicBezTo>
                    <a:cubicBezTo>
                      <a:pt x="0" y="21185"/>
                      <a:pt x="293" y="21599"/>
                      <a:pt x="655" y="21599"/>
                    </a:cubicBezTo>
                    <a:cubicBezTo>
                      <a:pt x="20944" y="21599"/>
                      <a:pt x="20944" y="21599"/>
                      <a:pt x="20944" y="21599"/>
                    </a:cubicBezTo>
                    <a:cubicBezTo>
                      <a:pt x="21306" y="21599"/>
                      <a:pt x="21599" y="21185"/>
                      <a:pt x="21599" y="20659"/>
                    </a:cubicBezTo>
                    <a:cubicBezTo>
                      <a:pt x="21599" y="951"/>
                      <a:pt x="21599" y="951"/>
                      <a:pt x="21599" y="951"/>
                    </a:cubicBezTo>
                    <a:cubicBezTo>
                      <a:pt x="21599" y="425"/>
                      <a:pt x="21306" y="0"/>
                      <a:pt x="20944" y="0"/>
                    </a:cubicBezTo>
                    <a:close/>
                    <a:moveTo>
                      <a:pt x="20851" y="17727"/>
                    </a:moveTo>
                    <a:cubicBezTo>
                      <a:pt x="763" y="17727"/>
                      <a:pt x="763" y="17727"/>
                      <a:pt x="763" y="17727"/>
                    </a:cubicBezTo>
                    <a:cubicBezTo>
                      <a:pt x="763" y="1085"/>
                      <a:pt x="763" y="1085"/>
                      <a:pt x="763" y="1085"/>
                    </a:cubicBezTo>
                    <a:cubicBezTo>
                      <a:pt x="20851" y="1085"/>
                      <a:pt x="20851" y="1085"/>
                      <a:pt x="20851" y="1085"/>
                    </a:cubicBezTo>
                    <a:lnTo>
                      <a:pt x="20851" y="177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s-ES" sz="1350">
                  <a:cs typeface="Calibri" charset="0"/>
                </a:endParaRPr>
              </a:p>
            </p:txBody>
          </p:sp>
          <p:sp>
            <p:nvSpPr>
              <p:cNvPr id="10" name="AutoShape 11">
                <a:extLst>
                  <a:ext uri="{FF2B5EF4-FFF2-40B4-BE49-F238E27FC236}">
                    <a16:creationId xmlns:a16="http://schemas.microsoft.com/office/drawing/2014/main" id="{2FA2AFD6-92B4-430C-B581-A0ECA7C63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025234"/>
                <a:ext cx="3276600" cy="30815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512"/>
                      <a:pt x="0" y="14512"/>
                      <a:pt x="0" y="14512"/>
                    </a:cubicBezTo>
                    <a:cubicBezTo>
                      <a:pt x="0" y="18478"/>
                      <a:pt x="293" y="21600"/>
                      <a:pt x="655" y="21600"/>
                    </a:cubicBezTo>
                    <a:cubicBezTo>
                      <a:pt x="20944" y="21600"/>
                      <a:pt x="20944" y="21600"/>
                      <a:pt x="20944" y="21600"/>
                    </a:cubicBezTo>
                    <a:cubicBezTo>
                      <a:pt x="21306" y="21600"/>
                      <a:pt x="21599" y="18478"/>
                      <a:pt x="21599" y="14512"/>
                    </a:cubicBezTo>
                    <a:cubicBezTo>
                      <a:pt x="21599" y="0"/>
                      <a:pt x="21599" y="0"/>
                      <a:pt x="215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s-ES" sz="1350">
                  <a:cs typeface="Calibri" charset="0"/>
                </a:endParaRPr>
              </a:p>
            </p:txBody>
          </p:sp>
          <p:sp>
            <p:nvSpPr>
              <p:cNvPr id="11" name="AutoShape 12">
                <a:extLst>
                  <a:ext uri="{FF2B5EF4-FFF2-40B4-BE49-F238E27FC236}">
                    <a16:creationId xmlns:a16="http://schemas.microsoft.com/office/drawing/2014/main" id="{2BC7B5F0-350D-4EBE-A35F-01FF92593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612" y="2713019"/>
                <a:ext cx="1059376" cy="3018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s-ES" sz="1350">
                  <a:cs typeface="Calibri" charset="0"/>
                </a:endParaRPr>
              </a:p>
            </p:txBody>
          </p:sp>
          <p:sp>
            <p:nvSpPr>
              <p:cNvPr id="12" name="AutoShape 13">
                <a:extLst>
                  <a:ext uri="{FF2B5EF4-FFF2-40B4-BE49-F238E27FC236}">
                    <a16:creationId xmlns:a16="http://schemas.microsoft.com/office/drawing/2014/main" id="{95A86E0A-5AE8-4B5E-9F4D-CF8804B10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788" y="2584357"/>
                <a:ext cx="1056200" cy="1286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1599"/>
                    </a:moveTo>
                    <a:lnTo>
                      <a:pt x="0" y="21599"/>
                    </a:lnTo>
                    <a:lnTo>
                      <a:pt x="2858" y="0"/>
                    </a:lnTo>
                    <a:lnTo>
                      <a:pt x="18683" y="0"/>
                    </a:lnTo>
                    <a:lnTo>
                      <a:pt x="21600" y="21599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s-ES" sz="1350">
                  <a:cs typeface="Calibri" charset="0"/>
                </a:endParaRPr>
              </a:p>
            </p:txBody>
          </p:sp>
          <p:sp>
            <p:nvSpPr>
              <p:cNvPr id="13" name="AutoShape 14">
                <a:extLst>
                  <a:ext uri="{FF2B5EF4-FFF2-40B4-BE49-F238E27FC236}">
                    <a16:creationId xmlns:a16="http://schemas.microsoft.com/office/drawing/2014/main" id="{850FF483-291D-4DE6-A26E-9F6634626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1556" y="2333387"/>
                <a:ext cx="773488" cy="2509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1599"/>
                    </a:moveTo>
                    <a:lnTo>
                      <a:pt x="0" y="21599"/>
                    </a:lnTo>
                    <a:lnTo>
                      <a:pt x="867" y="0"/>
                    </a:lnTo>
                    <a:lnTo>
                      <a:pt x="20811" y="0"/>
                    </a:lnTo>
                    <a:lnTo>
                      <a:pt x="21600" y="2159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s-ES" sz="1350">
                  <a:cs typeface="Calibri" charset="0"/>
                </a:endParaRPr>
              </a:p>
            </p:txBody>
          </p:sp>
          <p:sp>
            <p:nvSpPr>
              <p:cNvPr id="14" name="AutoShape 15">
                <a:extLst>
                  <a:ext uri="{FF2B5EF4-FFF2-40B4-BE49-F238E27FC236}">
                    <a16:creationId xmlns:a16="http://schemas.microsoft.com/office/drawing/2014/main" id="{F8C71C19-D1E2-4F2B-9452-E4A71DDC8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7622" y="2109420"/>
                <a:ext cx="149297" cy="154077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s-ES" sz="1350">
                  <a:cs typeface="Calibri" charset="0"/>
                </a:endParaRPr>
              </a:p>
            </p:txBody>
          </p:sp>
        </p:grpSp>
        <p:pic>
          <p:nvPicPr>
            <p:cNvPr id="8" name="Immagine 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ECCE1DC8-E094-4208-9DA3-B1E42A7B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3552" y="1466850"/>
              <a:ext cx="3057270" cy="1840320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1BB62C4-6BAB-4EB0-BA6E-D8F65D6EFA5D}"/>
              </a:ext>
            </a:extLst>
          </p:cNvPr>
          <p:cNvGrpSpPr>
            <a:grpSpLocks noChangeAspect="1"/>
          </p:cNvGrpSpPr>
          <p:nvPr/>
        </p:nvGrpSpPr>
        <p:grpSpPr>
          <a:xfrm>
            <a:off x="4248918" y="2184245"/>
            <a:ext cx="1739492" cy="3680612"/>
            <a:chOff x="3745296" y="2293178"/>
            <a:chExt cx="1506537" cy="3187700"/>
          </a:xfrm>
        </p:grpSpPr>
        <p:sp>
          <p:nvSpPr>
            <p:cNvPr id="16" name="AutoShape 5" descr="image4.png">
              <a:extLst>
                <a:ext uri="{FF2B5EF4-FFF2-40B4-BE49-F238E27FC236}">
                  <a16:creationId xmlns:a16="http://schemas.microsoft.com/office/drawing/2014/main" id="{FD36C7EF-E765-4852-B940-79C2727B3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296" y="2293178"/>
              <a:ext cx="1506537" cy="3187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1350">
                <a:cs typeface="Calibri" charset="0"/>
              </a:endParaRPr>
            </a:p>
          </p:txBody>
        </p:sp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EDFA4782-B617-4A90-86FF-AE6F686527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86"/>
            <a:stretch/>
          </p:blipFill>
          <p:spPr>
            <a:xfrm>
              <a:off x="3924048" y="2867185"/>
              <a:ext cx="1169162" cy="1983783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B621764-4324-4475-ADAD-F49949D95651}"/>
              </a:ext>
            </a:extLst>
          </p:cNvPr>
          <p:cNvGrpSpPr>
            <a:grpSpLocks noChangeAspect="1"/>
          </p:cNvGrpSpPr>
          <p:nvPr/>
        </p:nvGrpSpPr>
        <p:grpSpPr>
          <a:xfrm>
            <a:off x="5961065" y="2184245"/>
            <a:ext cx="1739492" cy="3680612"/>
            <a:chOff x="5111723" y="2270018"/>
            <a:chExt cx="1506537" cy="3187700"/>
          </a:xfrm>
        </p:grpSpPr>
        <p:sp>
          <p:nvSpPr>
            <p:cNvPr id="19" name="AutoShape 5" descr="image4.png">
              <a:extLst>
                <a:ext uri="{FF2B5EF4-FFF2-40B4-BE49-F238E27FC236}">
                  <a16:creationId xmlns:a16="http://schemas.microsoft.com/office/drawing/2014/main" id="{AD620ADC-C074-4880-A1E6-0B224FC0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23" y="2270018"/>
              <a:ext cx="1506537" cy="3187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1350">
                <a:cs typeface="Calibri" charset="0"/>
              </a:endParaRPr>
            </a:p>
          </p:txBody>
        </p:sp>
        <p:pic>
          <p:nvPicPr>
            <p:cNvPr id="20" name="Immagine 1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5536EA0C-B498-4142-AEDD-ED7DF6CC4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1275" y="2867185"/>
              <a:ext cx="1167434" cy="1983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377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393E837-55B6-1B45-B73C-CCD9C311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 validation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1D5007-6D2C-4BC0-9C0C-5E4E6E10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88" y="1244333"/>
            <a:ext cx="4498242" cy="2872229"/>
          </a:xfrm>
          <a:prstGeom prst="rect">
            <a:avLst/>
          </a:prstGeom>
          <a:effectLst>
            <a:glow rad="127000">
              <a:schemeClr val="accent1">
                <a:alpha val="50000"/>
              </a:schemeClr>
            </a:glow>
          </a:effectLst>
        </p:spPr>
      </p:pic>
      <p:sp>
        <p:nvSpPr>
          <p:cNvPr id="10" name="Segnaposto contenuto 1">
            <a:extLst>
              <a:ext uri="{FF2B5EF4-FFF2-40B4-BE49-F238E27FC236}">
                <a16:creationId xmlns:a16="http://schemas.microsoft.com/office/drawing/2014/main" id="{802E73A3-7CE3-4C26-A367-AF89059F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88" y="4631982"/>
            <a:ext cx="4193442" cy="981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Form validation is only performed when the submit event is triggered.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EB58D65-421F-45D0-B515-3E74B4FCA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46" y="3520370"/>
            <a:ext cx="3876431" cy="1601639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36593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87BC11D-1189-834D-8FF8-E17C7F82B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1186"/>
            <a:ext cx="8335596" cy="491801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Pwd</a:t>
            </a:r>
            <a:r>
              <a:rPr lang="en-GB" dirty="0"/>
              <a:t> Encryption</a:t>
            </a:r>
          </a:p>
          <a:p>
            <a:pPr marL="457200" lvl="1" indent="0">
              <a:buNone/>
            </a:pPr>
            <a:r>
              <a:rPr lang="en-GB" sz="1800" dirty="0"/>
              <a:t>Frontend:</a:t>
            </a:r>
          </a:p>
          <a:p>
            <a:pPr lvl="1"/>
            <a:r>
              <a:rPr lang="en-GB" sz="1800" dirty="0"/>
              <a:t>Performed through </a:t>
            </a:r>
            <a:r>
              <a:rPr lang="en-GB" sz="1800" dirty="0" err="1"/>
              <a:t>CryptoJS</a:t>
            </a:r>
            <a:endParaRPr lang="en-GB" sz="1800" dirty="0"/>
          </a:p>
          <a:p>
            <a:pPr lvl="1"/>
            <a:r>
              <a:rPr lang="en-GB" sz="1800" dirty="0"/>
              <a:t>Using SHA-3 algorithm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 err="1"/>
              <a:t>Pwd</a:t>
            </a:r>
            <a:r>
              <a:rPr lang="en-GB" sz="2200" dirty="0"/>
              <a:t> Validation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393E837-55B6-1B45-B73C-CCD9C311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Password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484A9FAB-F685-40CA-822D-F385E2BE00AE}"/>
              </a:ext>
            </a:extLst>
          </p:cNvPr>
          <p:cNvSpPr txBox="1">
            <a:spLocks/>
          </p:cNvSpPr>
          <p:nvPr/>
        </p:nvSpPr>
        <p:spPr>
          <a:xfrm>
            <a:off x="4796448" y="1361186"/>
            <a:ext cx="3995059" cy="1638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sz="1800" dirty="0"/>
              <a:t>Backend:</a:t>
            </a:r>
          </a:p>
          <a:p>
            <a:pPr lvl="1"/>
            <a:r>
              <a:rPr lang="en-GB" sz="1800" dirty="0"/>
              <a:t>MD5 encryption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2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69322AA-0FE0-4FA7-956B-340C49E0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66" y="3410817"/>
            <a:ext cx="4200525" cy="2457450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23544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7AD8363-5058-C94C-981C-B34549FFE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30400"/>
            <a:ext cx="7886700" cy="1325563"/>
          </a:xfrm>
        </p:spPr>
        <p:txBody>
          <a:bodyPr/>
          <a:lstStyle/>
          <a:p>
            <a:pPr algn="ctr"/>
            <a:r>
              <a:rPr lang="en-GB" dirty="0"/>
              <a:t>Demo time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C95F8A7-B7E5-7E46-A2AE-50AE6FE97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15" r="-2" b="8672"/>
          <a:stretch/>
        </p:blipFill>
        <p:spPr>
          <a:xfrm>
            <a:off x="1050322" y="647964"/>
            <a:ext cx="7043356" cy="3672000"/>
          </a:xfrm>
          <a:custGeom>
            <a:avLst/>
            <a:gdLst/>
            <a:ahLst/>
            <a:cxnLst/>
            <a:rect l="l" t="t" r="r" b="b"/>
            <a:pathLst>
              <a:path w="9392179" h="3672406">
                <a:moveTo>
                  <a:pt x="8328426" y="0"/>
                </a:moveTo>
                <a:cubicBezTo>
                  <a:pt x="8306669" y="212063"/>
                  <a:pt x="8209966" y="234386"/>
                  <a:pt x="8156780" y="365530"/>
                </a:cubicBezTo>
                <a:cubicBezTo>
                  <a:pt x="8193044" y="376692"/>
                  <a:pt x="8224472" y="390643"/>
                  <a:pt x="8255900" y="396224"/>
                </a:cubicBezTo>
                <a:cubicBezTo>
                  <a:pt x="8379195" y="424127"/>
                  <a:pt x="8497654" y="496675"/>
                  <a:pt x="8608861" y="619448"/>
                </a:cubicBezTo>
                <a:cubicBezTo>
                  <a:pt x="8693475" y="711528"/>
                  <a:pt x="8785341" y="750593"/>
                  <a:pt x="8877208" y="756173"/>
                </a:cubicBezTo>
                <a:cubicBezTo>
                  <a:pt x="8923141" y="758964"/>
                  <a:pt x="8971492" y="761754"/>
                  <a:pt x="9012590" y="795238"/>
                </a:cubicBezTo>
                <a:cubicBezTo>
                  <a:pt x="9053688" y="828721"/>
                  <a:pt x="9133466" y="814770"/>
                  <a:pt x="9106875" y="996140"/>
                </a:cubicBezTo>
                <a:cubicBezTo>
                  <a:pt x="9210828" y="1068688"/>
                  <a:pt x="9167313" y="1283542"/>
                  <a:pt x="9215663" y="1417476"/>
                </a:cubicBezTo>
                <a:cubicBezTo>
                  <a:pt x="9268849" y="1565363"/>
                  <a:pt x="9300277" y="1746734"/>
                  <a:pt x="9370386" y="1872297"/>
                </a:cubicBezTo>
                <a:cubicBezTo>
                  <a:pt x="9396979" y="1916942"/>
                  <a:pt x="9396979" y="1967168"/>
                  <a:pt x="9382473" y="2014603"/>
                </a:cubicBezTo>
                <a:cubicBezTo>
                  <a:pt x="9355881" y="2115054"/>
                  <a:pt x="9322035" y="2201554"/>
                  <a:pt x="9276102" y="2268521"/>
                </a:cubicBezTo>
                <a:cubicBezTo>
                  <a:pt x="9106875" y="2514068"/>
                  <a:pt x="8932811" y="2756825"/>
                  <a:pt x="8746660" y="2949356"/>
                </a:cubicBezTo>
                <a:cubicBezTo>
                  <a:pt x="8536335" y="3169790"/>
                  <a:pt x="8304251" y="3289774"/>
                  <a:pt x="8069749" y="3384644"/>
                </a:cubicBezTo>
                <a:cubicBezTo>
                  <a:pt x="7624922" y="3566014"/>
                  <a:pt x="7172842" y="3632982"/>
                  <a:pt x="6713509" y="3649724"/>
                </a:cubicBezTo>
                <a:cubicBezTo>
                  <a:pt x="6406482" y="3660885"/>
                  <a:pt x="6101872" y="3674836"/>
                  <a:pt x="5794844" y="3672046"/>
                </a:cubicBezTo>
                <a:cubicBezTo>
                  <a:pt x="5526498" y="3669256"/>
                  <a:pt x="5258151" y="3638562"/>
                  <a:pt x="4987387" y="3599498"/>
                </a:cubicBezTo>
                <a:cubicBezTo>
                  <a:pt x="4636843" y="3546482"/>
                  <a:pt x="3362799" y="3312096"/>
                  <a:pt x="2920390" y="3220016"/>
                </a:cubicBezTo>
                <a:cubicBezTo>
                  <a:pt x="2702811" y="3175371"/>
                  <a:pt x="1498875" y="2762406"/>
                  <a:pt x="1472282" y="2695438"/>
                </a:cubicBezTo>
                <a:cubicBezTo>
                  <a:pt x="1554478" y="2650793"/>
                  <a:pt x="1634257" y="2728922"/>
                  <a:pt x="1721289" y="2681487"/>
                </a:cubicBezTo>
                <a:cubicBezTo>
                  <a:pt x="1571401" y="2578245"/>
                  <a:pt x="1399756" y="2625681"/>
                  <a:pt x="1257121" y="2555923"/>
                </a:cubicBezTo>
                <a:cubicBezTo>
                  <a:pt x="1259538" y="2488955"/>
                  <a:pt x="1322394" y="2508488"/>
                  <a:pt x="1332064" y="2463843"/>
                </a:cubicBezTo>
                <a:cubicBezTo>
                  <a:pt x="1061300" y="2335488"/>
                  <a:pt x="759108" y="2341069"/>
                  <a:pt x="483508" y="2229457"/>
                </a:cubicBezTo>
                <a:cubicBezTo>
                  <a:pt x="734932" y="2184812"/>
                  <a:pt x="981521" y="2232247"/>
                  <a:pt x="1235363" y="2240618"/>
                </a:cubicBezTo>
                <a:cubicBezTo>
                  <a:pt x="1211188" y="2182021"/>
                  <a:pt x="1167672" y="2187602"/>
                  <a:pt x="1138662" y="2168069"/>
                </a:cubicBezTo>
                <a:cubicBezTo>
                  <a:pt x="1099981" y="2142957"/>
                  <a:pt x="1068553" y="2120635"/>
                  <a:pt x="1092728" y="2056458"/>
                </a:cubicBezTo>
                <a:cubicBezTo>
                  <a:pt x="1116903" y="1995071"/>
                  <a:pt x="1085475" y="1978329"/>
                  <a:pt x="1039542" y="1956007"/>
                </a:cubicBezTo>
                <a:cubicBezTo>
                  <a:pt x="923501" y="1894620"/>
                  <a:pt x="795371" y="1914152"/>
                  <a:pt x="674494" y="1894620"/>
                </a:cubicBezTo>
                <a:cubicBezTo>
                  <a:pt x="618891" y="1886249"/>
                  <a:pt x="529441" y="1900200"/>
                  <a:pt x="514936" y="1852765"/>
                </a:cubicBezTo>
                <a:cubicBezTo>
                  <a:pt x="464168" y="1699298"/>
                  <a:pt x="362631" y="1743943"/>
                  <a:pt x="268347" y="1735572"/>
                </a:cubicBezTo>
                <a:cubicBezTo>
                  <a:pt x="171646" y="1727201"/>
                  <a:pt x="152305" y="1657444"/>
                  <a:pt x="200656" y="1529089"/>
                </a:cubicBezTo>
                <a:cubicBezTo>
                  <a:pt x="149887" y="1467702"/>
                  <a:pt x="65273" y="1537459"/>
                  <a:pt x="0" y="1453750"/>
                </a:cubicBezTo>
                <a:cubicBezTo>
                  <a:pt x="502848" y="1411896"/>
                  <a:pt x="993609" y="1450960"/>
                  <a:pt x="1479534" y="1330977"/>
                </a:cubicBezTo>
                <a:cubicBezTo>
                  <a:pt x="1324812" y="1336557"/>
                  <a:pt x="1172507" y="1286332"/>
                  <a:pt x="1017784" y="1317025"/>
                </a:cubicBezTo>
                <a:cubicBezTo>
                  <a:pt x="993609" y="1322606"/>
                  <a:pt x="964599" y="1317025"/>
                  <a:pt x="940423" y="1311445"/>
                </a:cubicBezTo>
                <a:cubicBezTo>
                  <a:pt x="913830" y="1305864"/>
                  <a:pt x="889655" y="1294703"/>
                  <a:pt x="889655" y="1255638"/>
                </a:cubicBezTo>
                <a:cubicBezTo>
                  <a:pt x="889655" y="1227735"/>
                  <a:pt x="908995" y="1213784"/>
                  <a:pt x="928335" y="1202623"/>
                </a:cubicBezTo>
                <a:cubicBezTo>
                  <a:pt x="981521" y="1171929"/>
                  <a:pt x="1039542" y="1163558"/>
                  <a:pt x="1092728" y="1194252"/>
                </a:cubicBezTo>
                <a:cubicBezTo>
                  <a:pt x="1153167" y="1227735"/>
                  <a:pt x="1201518" y="1219364"/>
                  <a:pt x="1247451" y="1160768"/>
                </a:cubicBezTo>
                <a:cubicBezTo>
                  <a:pt x="1307889" y="1085430"/>
                  <a:pt x="1394920" y="1113333"/>
                  <a:pt x="1467447" y="1088220"/>
                </a:cubicBezTo>
                <a:cubicBezTo>
                  <a:pt x="1547226" y="1063107"/>
                  <a:pt x="1631840" y="1077059"/>
                  <a:pt x="1735794" y="1032414"/>
                </a:cubicBezTo>
                <a:cubicBezTo>
                  <a:pt x="1559313" y="982188"/>
                  <a:pt x="1397338" y="1057527"/>
                  <a:pt x="1218440" y="1007301"/>
                </a:cubicBezTo>
                <a:cubicBezTo>
                  <a:pt x="1290966" y="937543"/>
                  <a:pt x="1356240" y="957076"/>
                  <a:pt x="1416678" y="945914"/>
                </a:cubicBezTo>
                <a:cubicBezTo>
                  <a:pt x="1489204" y="931963"/>
                  <a:pt x="1561731" y="929172"/>
                  <a:pt x="1634257" y="915221"/>
                </a:cubicBezTo>
                <a:cubicBezTo>
                  <a:pt x="1701949" y="904060"/>
                  <a:pt x="1767223" y="884528"/>
                  <a:pt x="1834914" y="873366"/>
                </a:cubicBezTo>
                <a:cubicBezTo>
                  <a:pt x="1900187" y="862205"/>
                  <a:pt x="1967878" y="876157"/>
                  <a:pt x="2028317" y="814770"/>
                </a:cubicBezTo>
                <a:cubicBezTo>
                  <a:pt x="1863924" y="691996"/>
                  <a:pt x="1677773" y="750593"/>
                  <a:pt x="1484370" y="719899"/>
                </a:cubicBezTo>
                <a:cubicBezTo>
                  <a:pt x="1535138" y="661303"/>
                  <a:pt x="1588324" y="672464"/>
                  <a:pt x="1631840" y="655722"/>
                </a:cubicBezTo>
                <a:cubicBezTo>
                  <a:pt x="1651180" y="650142"/>
                  <a:pt x="1675355" y="650142"/>
                  <a:pt x="1682608" y="622239"/>
                </a:cubicBezTo>
                <a:cubicBezTo>
                  <a:pt x="1692278" y="585965"/>
                  <a:pt x="1670520" y="563642"/>
                  <a:pt x="1646344" y="552481"/>
                </a:cubicBezTo>
                <a:cubicBezTo>
                  <a:pt x="1537556" y="499465"/>
                  <a:pt x="1421514" y="471562"/>
                  <a:pt x="1305472" y="443659"/>
                </a:cubicBezTo>
                <a:cubicBezTo>
                  <a:pt x="1240198" y="429707"/>
                  <a:pt x="1170090" y="438078"/>
                  <a:pt x="1112068" y="393433"/>
                </a:cubicBezTo>
                <a:cubicBezTo>
                  <a:pt x="1324812" y="200902"/>
                  <a:pt x="1561731" y="237176"/>
                  <a:pt x="1801068" y="248337"/>
                </a:cubicBezTo>
                <a:cubicBezTo>
                  <a:pt x="2190293" y="265079"/>
                  <a:pt x="2579516" y="281821"/>
                  <a:pt x="2971158" y="253918"/>
                </a:cubicBezTo>
                <a:cubicBezTo>
                  <a:pt x="3287854" y="200902"/>
                  <a:pt x="3609388" y="195322"/>
                  <a:pt x="3930923" y="175789"/>
                </a:cubicBezTo>
                <a:cubicBezTo>
                  <a:pt x="4283882" y="150677"/>
                  <a:pt x="4641678" y="170209"/>
                  <a:pt x="4997057" y="172999"/>
                </a:cubicBezTo>
                <a:cubicBezTo>
                  <a:pt x="5253316" y="175789"/>
                  <a:pt x="5511992" y="200902"/>
                  <a:pt x="5768252" y="178580"/>
                </a:cubicBezTo>
                <a:cubicBezTo>
                  <a:pt x="6068027" y="153467"/>
                  <a:pt x="6372637" y="172999"/>
                  <a:pt x="6674829" y="164628"/>
                </a:cubicBezTo>
                <a:cubicBezTo>
                  <a:pt x="6810212" y="161838"/>
                  <a:pt x="6945593" y="139515"/>
                  <a:pt x="7080976" y="122774"/>
                </a:cubicBezTo>
                <a:cubicBezTo>
                  <a:pt x="7334817" y="89290"/>
                  <a:pt x="7591076" y="44645"/>
                  <a:pt x="7847336" y="58596"/>
                </a:cubicBezTo>
                <a:cubicBezTo>
                  <a:pt x="8006894" y="66967"/>
                  <a:pt x="8164034" y="66967"/>
                  <a:pt x="832842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73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45A48C7E-63F9-7644-A3C4-A49830C27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Objectives</a:t>
            </a:r>
          </a:p>
          <a:p>
            <a:pPr>
              <a:lnSpc>
                <a:spcPct val="150000"/>
              </a:lnSpc>
            </a:pPr>
            <a:r>
              <a:rPr lang="en-GB" dirty="0"/>
              <a:t>Data Logic</a:t>
            </a:r>
          </a:p>
          <a:p>
            <a:pPr>
              <a:lnSpc>
                <a:spcPct val="150000"/>
              </a:lnSpc>
            </a:pPr>
            <a:r>
              <a:rPr lang="en-GB" dirty="0"/>
              <a:t>Application Logic</a:t>
            </a:r>
          </a:p>
          <a:p>
            <a:pPr>
              <a:lnSpc>
                <a:spcPct val="150000"/>
              </a:lnSpc>
            </a:pPr>
            <a:r>
              <a:rPr lang="en-GB" dirty="0"/>
              <a:t>Presentation Logic</a:t>
            </a:r>
          </a:p>
          <a:p>
            <a:pPr>
              <a:lnSpc>
                <a:spcPct val="150000"/>
              </a:lnSpc>
            </a:pPr>
            <a:r>
              <a:rPr lang="en-GB" dirty="0"/>
              <a:t>Demo time </a:t>
            </a:r>
          </a:p>
          <a:p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D9D01F9-8A68-4E43-BCE2-F471557D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Outline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D69EB0-9E45-D543-80AC-97F351142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9" r="27923"/>
          <a:stretch/>
        </p:blipFill>
        <p:spPr>
          <a:xfrm>
            <a:off x="4982339" y="1"/>
            <a:ext cx="4161661" cy="6381946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795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2">
            <a:extLst>
              <a:ext uri="{FF2B5EF4-FFF2-40B4-BE49-F238E27FC236}">
                <a16:creationId xmlns:a16="http://schemas.microsoft.com/office/drawing/2014/main" id="{232CAB92-ECFE-9745-A5D1-7993DBF31456}"/>
              </a:ext>
            </a:extLst>
          </p:cNvPr>
          <p:cNvSpPr txBox="1">
            <a:spLocks noChangeAspect="1"/>
          </p:cNvSpPr>
          <p:nvPr/>
        </p:nvSpPr>
        <p:spPr>
          <a:xfrm>
            <a:off x="1064492" y="1359267"/>
            <a:ext cx="3263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A566D"/>
                </a:solidFill>
                <a:latin typeface="Century Gothic" panose="020B0502020202020204" pitchFamily="34" charset="0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GB" dirty="0"/>
              <a:t>Objectives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5FD26E0-F891-7048-9B75-57023B2F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68" y="1879173"/>
            <a:ext cx="6466788" cy="48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3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6002B8F-75B2-4D45-AA55-232CBDDCB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dirty="0" err="1"/>
              <a:t>Our</a:t>
            </a:r>
            <a:r>
              <a:rPr lang="it-IT" sz="2000" dirty="0"/>
              <a:t> case study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b="1" dirty="0">
                <a:solidFill>
                  <a:srgbClr val="EA566D"/>
                </a:solidFill>
              </a:rPr>
              <a:t>group of doctors </a:t>
            </a:r>
            <a:r>
              <a:rPr lang="it-IT" sz="2000" dirty="0" err="1"/>
              <a:t>that</a:t>
            </a:r>
            <a:r>
              <a:rPr lang="it-IT" sz="2000" dirty="0"/>
              <a:t> work </a:t>
            </a:r>
            <a:r>
              <a:rPr lang="it-IT" sz="2000" dirty="0" err="1"/>
              <a:t>together</a:t>
            </a:r>
            <a:r>
              <a:rPr lang="it-IT" sz="2000" dirty="0"/>
              <a:t> with a pool of </a:t>
            </a:r>
            <a:r>
              <a:rPr lang="it-IT" sz="2000" dirty="0" err="1"/>
              <a:t>patients</a:t>
            </a:r>
            <a:r>
              <a:rPr lang="it-IT" sz="2000" dirty="0"/>
              <a:t>, a </a:t>
            </a:r>
            <a:r>
              <a:rPr lang="it-IT" sz="2000" dirty="0" err="1"/>
              <a:t>very</a:t>
            </a:r>
            <a:r>
              <a:rPr lang="it-IT" sz="2000" dirty="0"/>
              <a:t> common </a:t>
            </a:r>
            <a:r>
              <a:rPr lang="it-IT" sz="2000" dirty="0" err="1"/>
              <a:t>medical</a:t>
            </a:r>
            <a:r>
              <a:rPr lang="it-IT" sz="2000" dirty="0"/>
              <a:t> </a:t>
            </a:r>
            <a:r>
              <a:rPr lang="it-IT" sz="2000" dirty="0" err="1"/>
              <a:t>organization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want</a:t>
            </a:r>
            <a:r>
              <a:rPr lang="it-IT" sz="2000" dirty="0"/>
              <a:t> to </a:t>
            </a:r>
            <a:r>
              <a:rPr lang="it-IT" sz="2000" dirty="0" err="1"/>
              <a:t>implement</a:t>
            </a:r>
            <a:r>
              <a:rPr lang="it-IT" sz="2000" dirty="0"/>
              <a:t> a web </a:t>
            </a:r>
            <a:r>
              <a:rPr lang="it-IT" sz="2000" dirty="0" err="1"/>
              <a:t>application</a:t>
            </a:r>
            <a:r>
              <a:rPr lang="it-IT" sz="2000" dirty="0"/>
              <a:t> </a:t>
            </a:r>
            <a:r>
              <a:rPr lang="it-IT" sz="2000" dirty="0" err="1"/>
              <a:t>where</a:t>
            </a:r>
            <a:r>
              <a:rPr lang="it-IT" sz="2000" dirty="0"/>
              <a:t> </a:t>
            </a:r>
            <a:r>
              <a:rPr lang="it-IT" sz="2000" dirty="0" err="1"/>
              <a:t>both</a:t>
            </a:r>
            <a:r>
              <a:rPr lang="it-IT" sz="2000" dirty="0"/>
              <a:t> </a:t>
            </a:r>
            <a:r>
              <a:rPr lang="it-IT" sz="2000" dirty="0" err="1"/>
              <a:t>patients</a:t>
            </a:r>
            <a:r>
              <a:rPr lang="it-IT" sz="2000" dirty="0"/>
              <a:t> and doctors can </a:t>
            </a:r>
            <a:r>
              <a:rPr lang="it-IT" sz="2000" dirty="0" err="1"/>
              <a:t>interact</a:t>
            </a:r>
            <a:r>
              <a:rPr lang="it-IT" sz="2000" dirty="0"/>
              <a:t> </a:t>
            </a:r>
            <a:r>
              <a:rPr lang="it-IT" sz="2000" dirty="0" err="1"/>
              <a:t>easily</a:t>
            </a:r>
            <a:r>
              <a:rPr lang="it-IT" sz="2000" dirty="0"/>
              <a:t> </a:t>
            </a:r>
          </a:p>
          <a:p>
            <a:endParaRPr lang="it-IT" sz="2000" dirty="0"/>
          </a:p>
          <a:p>
            <a:r>
              <a:rPr lang="it-IT" sz="2000" dirty="0"/>
              <a:t> In </a:t>
            </a:r>
            <a:r>
              <a:rPr lang="it-IT" sz="2000" dirty="0" err="1"/>
              <a:t>particular</a:t>
            </a:r>
            <a:r>
              <a:rPr lang="it-IT" sz="2000" dirty="0"/>
              <a:t>:</a:t>
            </a:r>
          </a:p>
          <a:p>
            <a:endParaRPr lang="it-IT" sz="2000" dirty="0"/>
          </a:p>
          <a:p>
            <a:pPr lvl="1"/>
            <a:r>
              <a:rPr lang="it-IT" b="1" dirty="0">
                <a:solidFill>
                  <a:srgbClr val="EA566D"/>
                </a:solidFill>
              </a:rPr>
              <a:t>doctor side</a:t>
            </a:r>
            <a:r>
              <a:rPr lang="it-IT" dirty="0"/>
              <a:t>: features </a:t>
            </a:r>
            <a:r>
              <a:rPr lang="it-IT" dirty="0" err="1"/>
              <a:t>dedicated</a:t>
            </a:r>
            <a:r>
              <a:rPr lang="it-IT" dirty="0"/>
              <a:t> to facilitate the </a:t>
            </a:r>
            <a:r>
              <a:rPr lang="it-IT" dirty="0" err="1"/>
              <a:t>cooperation</a:t>
            </a:r>
            <a:r>
              <a:rPr lang="it-IT" dirty="0"/>
              <a:t> with </a:t>
            </a:r>
            <a:r>
              <a:rPr lang="it-IT" dirty="0" err="1"/>
              <a:t>patients</a:t>
            </a:r>
            <a:r>
              <a:rPr lang="it-IT" dirty="0"/>
              <a:t> like remote </a:t>
            </a:r>
            <a:r>
              <a:rPr lang="it-IT" dirty="0" err="1"/>
              <a:t>prescriptions</a:t>
            </a:r>
            <a:r>
              <a:rPr lang="it-IT" dirty="0"/>
              <a:t> </a:t>
            </a:r>
            <a:r>
              <a:rPr lang="it-IT" dirty="0" err="1"/>
              <a:t>approval</a:t>
            </a:r>
            <a:r>
              <a:rPr lang="it-IT" dirty="0"/>
              <a:t>, </a:t>
            </a:r>
            <a:r>
              <a:rPr lang="it-IT" dirty="0" err="1"/>
              <a:t>examinations</a:t>
            </a:r>
            <a:r>
              <a:rPr lang="it-IT" dirty="0"/>
              <a:t> manager…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r>
              <a:rPr lang="it-IT" b="1" dirty="0" err="1">
                <a:solidFill>
                  <a:srgbClr val="EA566D"/>
                </a:solidFill>
              </a:rPr>
              <a:t>patient</a:t>
            </a:r>
            <a:r>
              <a:rPr lang="it-IT" b="1" dirty="0">
                <a:solidFill>
                  <a:srgbClr val="EA566D"/>
                </a:solidFill>
              </a:rPr>
              <a:t> side</a:t>
            </a:r>
            <a:r>
              <a:rPr lang="it-IT" dirty="0"/>
              <a:t>: </a:t>
            </a:r>
            <a:r>
              <a:rPr lang="it-IT" dirty="0" err="1"/>
              <a:t>requests</a:t>
            </a:r>
            <a:r>
              <a:rPr lang="it-IT" dirty="0"/>
              <a:t> for </a:t>
            </a:r>
            <a:r>
              <a:rPr lang="it-IT" dirty="0" err="1"/>
              <a:t>prescriptions</a:t>
            </a:r>
            <a:r>
              <a:rPr lang="it-IT" dirty="0"/>
              <a:t>, </a:t>
            </a:r>
            <a:r>
              <a:rPr lang="it-IT" dirty="0" err="1"/>
              <a:t>exams</a:t>
            </a:r>
            <a:r>
              <a:rPr lang="it-IT" dirty="0"/>
              <a:t>, checkups and so on, </a:t>
            </a:r>
            <a:r>
              <a:rPr lang="it-IT" dirty="0" err="1"/>
              <a:t>without</a:t>
            </a:r>
            <a:r>
              <a:rPr lang="it-IT" dirty="0"/>
              <a:t> the </a:t>
            </a:r>
            <a:r>
              <a:rPr lang="it-IT" dirty="0" err="1"/>
              <a:t>need</a:t>
            </a:r>
            <a:r>
              <a:rPr lang="it-IT" dirty="0"/>
              <a:t> to go in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medical</a:t>
            </a:r>
            <a:r>
              <a:rPr lang="it-IT" dirty="0"/>
              <a:t> office. 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endParaRPr lang="it-IT" dirty="0"/>
          </a:p>
          <a:p>
            <a:pPr lvl="1"/>
            <a:endParaRPr lang="it-IT" sz="1600" dirty="0"/>
          </a:p>
          <a:p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B04148C-2213-C347-98D2-27713A03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175578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393E837-55B6-1B45-B73C-CCD9C311FBB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064492" y="1359267"/>
            <a:ext cx="3263148" cy="1325563"/>
          </a:xfrm>
        </p:spPr>
        <p:txBody>
          <a:bodyPr/>
          <a:lstStyle/>
          <a:p>
            <a:r>
              <a:rPr lang="en-GB" dirty="0"/>
              <a:t>Data Logic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C4463D5-B068-C144-8B3B-96775DB11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970" y="1545799"/>
            <a:ext cx="6448230" cy="483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1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156CCF1-DA0D-9A4A-AF52-58632034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8717" y="1431503"/>
            <a:ext cx="1307536" cy="1349715"/>
          </a:xfrm>
        </p:spPr>
      </p:pic>
      <p:sp>
        <p:nvSpPr>
          <p:cNvPr id="6" name="Titolo 2">
            <a:extLst>
              <a:ext uri="{FF2B5EF4-FFF2-40B4-BE49-F238E27FC236}">
                <a16:creationId xmlns:a16="http://schemas.microsoft.com/office/drawing/2014/main" id="{A4CDDE28-9844-4D3C-AFB7-713EAD69846A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28650" y="-1"/>
            <a:ext cx="7886700" cy="1325563"/>
          </a:xfrm>
        </p:spPr>
        <p:txBody>
          <a:bodyPr/>
          <a:lstStyle/>
          <a:p>
            <a:pPr algn="ctr"/>
            <a:r>
              <a:rPr lang="en-GB" dirty="0"/>
              <a:t>ER-Schema</a:t>
            </a:r>
          </a:p>
        </p:txBody>
      </p:sp>
      <p:sp>
        <p:nvSpPr>
          <p:cNvPr id="7" name="Segnaposto contenuto 1">
            <a:extLst>
              <a:ext uri="{FF2B5EF4-FFF2-40B4-BE49-F238E27FC236}">
                <a16:creationId xmlns:a16="http://schemas.microsoft.com/office/drawing/2014/main" id="{247575D4-0E11-4EDF-9543-C2AEA56244C1}"/>
              </a:ext>
            </a:extLst>
          </p:cNvPr>
          <p:cNvSpPr txBox="1">
            <a:spLocks/>
          </p:cNvSpPr>
          <p:nvPr/>
        </p:nvSpPr>
        <p:spPr>
          <a:xfrm>
            <a:off x="1081656" y="5181897"/>
            <a:ext cx="8217441" cy="1090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>
                <a:solidFill>
                  <a:srgbClr val="EA566D"/>
                </a:solidFill>
              </a:rPr>
              <a:t>Paziente</a:t>
            </a:r>
            <a:endParaRPr lang="en-GB" b="1" dirty="0">
              <a:solidFill>
                <a:srgbClr val="EA566D"/>
              </a:solidFill>
            </a:endParaRPr>
          </a:p>
          <a:p>
            <a:pPr lvl="1"/>
            <a:r>
              <a:rPr lang="en-GB" dirty="0"/>
              <a:t>contains info about a patient</a:t>
            </a:r>
          </a:p>
          <a:p>
            <a:endParaRPr lang="en-GB" dirty="0"/>
          </a:p>
        </p:txBody>
      </p:sp>
      <p:pic>
        <p:nvPicPr>
          <p:cNvPr id="8" name="Immagine 4">
            <a:extLst>
              <a:ext uri="{FF2B5EF4-FFF2-40B4-BE49-F238E27FC236}">
                <a16:creationId xmlns:a16="http://schemas.microsoft.com/office/drawing/2014/main" id="{B60AE3EB-3B61-4893-A41E-5DB99F12F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12" y="953309"/>
            <a:ext cx="6704376" cy="402725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14293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156CCF1-DA0D-9A4A-AF52-58632034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8717" y="1431503"/>
            <a:ext cx="1307536" cy="1349715"/>
          </a:xfr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78FBB76-7FCE-4890-BBB7-FF5C989F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12" y="953309"/>
            <a:ext cx="6704376" cy="402725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Titolo 2">
            <a:extLst>
              <a:ext uri="{FF2B5EF4-FFF2-40B4-BE49-F238E27FC236}">
                <a16:creationId xmlns:a16="http://schemas.microsoft.com/office/drawing/2014/main" id="{A4CDDE28-9844-4D3C-AFB7-713EAD69846A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28650" y="-1"/>
            <a:ext cx="7886700" cy="1325563"/>
          </a:xfrm>
        </p:spPr>
        <p:txBody>
          <a:bodyPr/>
          <a:lstStyle/>
          <a:p>
            <a:pPr algn="ctr"/>
            <a:r>
              <a:rPr lang="en-GB" dirty="0"/>
              <a:t>ER-Schema</a:t>
            </a:r>
          </a:p>
        </p:txBody>
      </p:sp>
      <p:sp>
        <p:nvSpPr>
          <p:cNvPr id="7" name="Segnaposto contenuto 1">
            <a:extLst>
              <a:ext uri="{FF2B5EF4-FFF2-40B4-BE49-F238E27FC236}">
                <a16:creationId xmlns:a16="http://schemas.microsoft.com/office/drawing/2014/main" id="{1214AC2A-C159-4AF3-A150-4114D33A8F8D}"/>
              </a:ext>
            </a:extLst>
          </p:cNvPr>
          <p:cNvSpPr txBox="1">
            <a:spLocks/>
          </p:cNvSpPr>
          <p:nvPr/>
        </p:nvSpPr>
        <p:spPr>
          <a:xfrm>
            <a:off x="1082566" y="5221369"/>
            <a:ext cx="6704377" cy="142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EA566D"/>
                </a:solidFill>
              </a:rPr>
              <a:t>Medico</a:t>
            </a:r>
          </a:p>
          <a:p>
            <a:pPr lvl="1"/>
            <a:r>
              <a:rPr lang="en-GB" dirty="0"/>
              <a:t>contains info about a doctor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9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156CCF1-DA0D-9A4A-AF52-58632034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8717" y="1431503"/>
            <a:ext cx="1307536" cy="1349715"/>
          </a:xfr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78FBB76-7FCE-4890-BBB7-FF5C989F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12" y="953309"/>
            <a:ext cx="6704376" cy="402725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Titolo 2">
            <a:extLst>
              <a:ext uri="{FF2B5EF4-FFF2-40B4-BE49-F238E27FC236}">
                <a16:creationId xmlns:a16="http://schemas.microsoft.com/office/drawing/2014/main" id="{A4CDDE28-9844-4D3C-AFB7-713EAD69846A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28650" y="-1"/>
            <a:ext cx="7886700" cy="1325563"/>
          </a:xfrm>
        </p:spPr>
        <p:txBody>
          <a:bodyPr/>
          <a:lstStyle/>
          <a:p>
            <a:pPr algn="ctr"/>
            <a:r>
              <a:rPr lang="en-GB" dirty="0"/>
              <a:t>ER-Schema</a:t>
            </a:r>
          </a:p>
        </p:txBody>
      </p:sp>
      <p:sp>
        <p:nvSpPr>
          <p:cNvPr id="7" name="Segnaposto contenuto 1">
            <a:extLst>
              <a:ext uri="{FF2B5EF4-FFF2-40B4-BE49-F238E27FC236}">
                <a16:creationId xmlns:a16="http://schemas.microsoft.com/office/drawing/2014/main" id="{6873869B-E471-4AE4-8B87-3BAF5D027509}"/>
              </a:ext>
            </a:extLst>
          </p:cNvPr>
          <p:cNvSpPr txBox="1">
            <a:spLocks/>
          </p:cNvSpPr>
          <p:nvPr/>
        </p:nvSpPr>
        <p:spPr>
          <a:xfrm>
            <a:off x="1082566" y="5221369"/>
            <a:ext cx="6704377" cy="142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EA566D"/>
                </a:solidFill>
              </a:rPr>
              <a:t>Admin</a:t>
            </a:r>
          </a:p>
          <a:p>
            <a:pPr lvl="1"/>
            <a:r>
              <a:rPr lang="en-GB" dirty="0"/>
              <a:t>manage specific function like </a:t>
            </a:r>
            <a:r>
              <a:rPr lang="it-IT" dirty="0"/>
              <a:t>deleting/inserting new doctors and new medicines in the db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012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156CCF1-DA0D-9A4A-AF52-58632034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8717" y="1431503"/>
            <a:ext cx="1307536" cy="1349715"/>
          </a:xfr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78FBB76-7FCE-4890-BBB7-FF5C989F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12" y="953309"/>
            <a:ext cx="6704376" cy="402725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Titolo 2">
            <a:extLst>
              <a:ext uri="{FF2B5EF4-FFF2-40B4-BE49-F238E27FC236}">
                <a16:creationId xmlns:a16="http://schemas.microsoft.com/office/drawing/2014/main" id="{A4CDDE28-9844-4D3C-AFB7-713EAD69846A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28650" y="-1"/>
            <a:ext cx="7886700" cy="1325563"/>
          </a:xfrm>
        </p:spPr>
        <p:txBody>
          <a:bodyPr/>
          <a:lstStyle/>
          <a:p>
            <a:pPr algn="ctr"/>
            <a:r>
              <a:rPr lang="en-GB" dirty="0"/>
              <a:t>ER-Schema</a:t>
            </a:r>
          </a:p>
        </p:txBody>
      </p:sp>
      <p:sp>
        <p:nvSpPr>
          <p:cNvPr id="7" name="Segnaposto contenuto 1">
            <a:extLst>
              <a:ext uri="{FF2B5EF4-FFF2-40B4-BE49-F238E27FC236}">
                <a16:creationId xmlns:a16="http://schemas.microsoft.com/office/drawing/2014/main" id="{9838ED1D-AB49-4675-B86A-F48B1E2B66F2}"/>
              </a:ext>
            </a:extLst>
          </p:cNvPr>
          <p:cNvSpPr txBox="1">
            <a:spLocks/>
          </p:cNvSpPr>
          <p:nvPr/>
        </p:nvSpPr>
        <p:spPr>
          <a:xfrm>
            <a:off x="1082566" y="5221369"/>
            <a:ext cx="6704377" cy="142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>
                <a:solidFill>
                  <a:srgbClr val="EA566D"/>
                </a:solidFill>
              </a:rPr>
              <a:t>Ricetta</a:t>
            </a:r>
            <a:endParaRPr lang="en-GB" b="1" dirty="0">
              <a:solidFill>
                <a:srgbClr val="EA566D"/>
              </a:solidFill>
            </a:endParaRPr>
          </a:p>
          <a:p>
            <a:pPr lvl="1"/>
            <a:r>
              <a:rPr lang="en-GB" dirty="0"/>
              <a:t>contains prescriptions information: each prescription is uniquely identified by an UUID type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1103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</TotalTime>
  <Words>404</Words>
  <Application>Microsoft Macintosh PowerPoint</Application>
  <PresentationFormat>Presentazione su schermo (4:3)</PresentationFormat>
  <Paragraphs>107</Paragraphs>
  <Slides>19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Futura</vt:lpstr>
      <vt:lpstr>Futura Medium</vt:lpstr>
      <vt:lpstr>Tema di Office</vt:lpstr>
      <vt:lpstr>Presentazione standard di PowerPoint</vt:lpstr>
      <vt:lpstr>Outline</vt:lpstr>
      <vt:lpstr>Presentazione standard di PowerPoint</vt:lpstr>
      <vt:lpstr>Main Functionalities</vt:lpstr>
      <vt:lpstr>Data Logic</vt:lpstr>
      <vt:lpstr>ER-Schema</vt:lpstr>
      <vt:lpstr>ER-Schema</vt:lpstr>
      <vt:lpstr>ER-Schema</vt:lpstr>
      <vt:lpstr>ER-Schema</vt:lpstr>
      <vt:lpstr>ER-Schema</vt:lpstr>
      <vt:lpstr>ER-Schema</vt:lpstr>
      <vt:lpstr>Presentazione standard di PowerPoint</vt:lpstr>
      <vt:lpstr>REST</vt:lpstr>
      <vt:lpstr>Class Diagram - Patient</vt:lpstr>
      <vt:lpstr>Presentation Logic</vt:lpstr>
      <vt:lpstr>Presentation Logic</vt:lpstr>
      <vt:lpstr>Form validation</vt:lpstr>
      <vt:lpstr>Password</vt:lpstr>
      <vt:lpstr>Demo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4Doctors</dc:title>
  <dc:creator>Bullo Marcello</dc:creator>
  <cp:lastModifiedBy>Bullo Marcello</cp:lastModifiedBy>
  <cp:revision>44</cp:revision>
  <dcterms:created xsi:type="dcterms:W3CDTF">2021-05-26T20:15:50Z</dcterms:created>
  <dcterms:modified xsi:type="dcterms:W3CDTF">2021-05-28T19:13:06Z</dcterms:modified>
</cp:coreProperties>
</file>